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093" r:id="rId2"/>
  </p:sldMasterIdLst>
  <p:notesMasterIdLst>
    <p:notesMasterId r:id="rId6"/>
  </p:notesMasterIdLst>
  <p:handoutMasterIdLst>
    <p:handoutMasterId r:id="rId7"/>
  </p:handoutMasterIdLst>
  <p:sldIdLst>
    <p:sldId id="282" r:id="rId3"/>
    <p:sldId id="283" r:id="rId4"/>
    <p:sldId id="609" r:id="rId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9B00"/>
    <a:srgbClr val="017898"/>
    <a:srgbClr val="FFDD00"/>
    <a:srgbClr val="FFED01"/>
    <a:srgbClr val="FDEF39"/>
    <a:srgbClr val="0099CC"/>
    <a:srgbClr val="690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0" autoAdjust="0"/>
    <p:restoredTop sz="94660"/>
  </p:normalViewPr>
  <p:slideViewPr>
    <p:cSldViewPr snapToGrid="0">
      <p:cViewPr varScale="1">
        <p:scale>
          <a:sx n="128" d="100"/>
          <a:sy n="128" d="100"/>
        </p:scale>
        <p:origin x="2120" y="17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0DCD4FC2-5420-45C5-A5E0-07642A9D149A}" type="datetimeFigureOut">
              <a:rPr lang="en-US"/>
              <a:pPr>
                <a:defRPr/>
              </a:pPr>
              <a:t>2/17/22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32A316DE-9C89-439E-ADE5-AAA23135AA88}" type="slidenum">
              <a:rPr lang="en-GB"/>
              <a:pPr>
                <a:defRPr/>
              </a:pPr>
              <a:t>‹#›</a:t>
            </a:fld>
            <a:endParaRPr lang="en-GB"/>
          </a:p>
        </p:txBody>
      </p:sp>
    </p:spTree>
    <p:extLst>
      <p:ext uri="{BB962C8B-B14F-4D97-AF65-F5344CB8AC3E}">
        <p14:creationId xmlns:p14="http://schemas.microsoft.com/office/powerpoint/2010/main" val="79823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B98E5-6F2D-444D-ADD3-4DB317B54E09}" type="datetimeFigureOut">
              <a:rPr lang="en-US" smtClean="0"/>
              <a:t>2/17/22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56634-5A2C-AA4A-8A95-E2B314A92E2A}" type="slidenum">
              <a:rPr lang="en-US" smtClean="0"/>
              <a:t>‹#›</a:t>
            </a:fld>
            <a:endParaRPr lang="en-US"/>
          </a:p>
        </p:txBody>
      </p:sp>
    </p:spTree>
    <p:extLst>
      <p:ext uri="{BB962C8B-B14F-4D97-AF65-F5344CB8AC3E}">
        <p14:creationId xmlns:p14="http://schemas.microsoft.com/office/powerpoint/2010/main" val="146054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421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15123" y="3205537"/>
            <a:ext cx="4291372" cy="1200971"/>
          </a:xfrm>
          <a:effectLst/>
        </p:spPr>
        <p:txBody>
          <a:bodyPr anchor="t">
            <a:spAutoFit/>
          </a:bodyPr>
          <a:lstStyle>
            <a:lvl1pPr algn="l">
              <a:defRPr sz="3600" b="1" cap="none" baseline="0">
                <a:solidFill>
                  <a:schemeClr val="bg2"/>
                </a:solidFill>
              </a:defRPr>
            </a:lvl1pPr>
          </a:lstStyle>
          <a:p>
            <a:r>
              <a:rPr lang="en-US"/>
              <a:t>Click to edit Master title style</a:t>
            </a:r>
            <a:endParaRPr lang="en-GB" dirty="0"/>
          </a:p>
        </p:txBody>
      </p:sp>
      <p:sp>
        <p:nvSpPr>
          <p:cNvPr id="7" name="Text Placeholder 2"/>
          <p:cNvSpPr>
            <a:spLocks noGrp="1"/>
          </p:cNvSpPr>
          <p:nvPr>
            <p:ph type="body" idx="1"/>
          </p:nvPr>
        </p:nvSpPr>
        <p:spPr>
          <a:xfrm>
            <a:off x="3649370" y="4542459"/>
            <a:ext cx="5360354" cy="400752"/>
          </a:xfrm>
        </p:spPr>
        <p:txBody>
          <a:bodyPr anchor="b">
            <a:spAutoFit/>
          </a:bodyPr>
          <a:lstStyle>
            <a:lvl1pPr marL="0" indent="0" algn="r">
              <a:buNone/>
              <a:defRPr sz="2000" i="1">
                <a:solidFill>
                  <a:srgbClr val="8000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478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360C48-9AC2-4F2B-B56F-AAA7C2C5E4D9}" type="datetimeFigureOut">
              <a:rPr lang="en-GB" smtClean="0">
                <a:solidFill>
                  <a:prstClr val="black">
                    <a:tint val="75000"/>
                  </a:prstClr>
                </a:solidFill>
              </a:rPr>
              <a:pPr/>
              <a:t>17/02/2022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BFEC32-2048-4FDF-889C-84DAAF64B5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297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8"/>
          <p:cNvSpPr>
            <a:spLocks noGrp="1" noChangeArrowheads="1"/>
          </p:cNvSpPr>
          <p:nvPr>
            <p:ph idx="1"/>
          </p:nvPr>
        </p:nvSpPr>
        <p:spPr bwMode="auto">
          <a:xfrm>
            <a:off x="150813" y="1447800"/>
            <a:ext cx="8826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8541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306" y="281543"/>
            <a:ext cx="7457911" cy="944563"/>
          </a:xfrm>
        </p:spPr>
        <p:txBody>
          <a:bodyPr/>
          <a:lstStyle/>
          <a:p>
            <a:r>
              <a:rPr lang="en-US"/>
              <a:t>Click to edit Master title style</a:t>
            </a:r>
            <a:endParaRPr lang="en-GB"/>
          </a:p>
        </p:txBody>
      </p:sp>
      <p:sp>
        <p:nvSpPr>
          <p:cNvPr id="3" name="Content Placeholder 2"/>
          <p:cNvSpPr>
            <a:spLocks noGrp="1"/>
          </p:cNvSpPr>
          <p:nvPr>
            <p:ph sz="half" idx="1"/>
          </p:nvPr>
        </p:nvSpPr>
        <p:spPr>
          <a:xfrm>
            <a:off x="144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25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14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16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99" y="284016"/>
            <a:ext cx="7638393" cy="585418"/>
          </a:xfrm>
        </p:spPr>
        <p:txBody>
          <a:bodyPr anchor="b">
            <a:spAutoFit/>
          </a:bodyPr>
          <a:lstStyle>
            <a:lvl1pPr algn="l">
              <a:defRPr sz="3200" b="1"/>
            </a:lvl1pPr>
          </a:lstStyle>
          <a:p>
            <a:r>
              <a:rPr lang="en-US"/>
              <a:t>Click to edit Master title style</a:t>
            </a:r>
            <a:endParaRPr lang="en-GB" dirty="0"/>
          </a:p>
        </p:txBody>
      </p:sp>
      <p:sp>
        <p:nvSpPr>
          <p:cNvPr id="3" name="Picture Placeholder 2"/>
          <p:cNvSpPr>
            <a:spLocks noGrp="1"/>
          </p:cNvSpPr>
          <p:nvPr>
            <p:ph type="pic" idx="1"/>
          </p:nvPr>
        </p:nvSpPr>
        <p:spPr>
          <a:xfrm>
            <a:off x="1411014" y="1166648"/>
            <a:ext cx="7528034"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434661" y="6187383"/>
            <a:ext cx="751226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034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aquettePPT_genericIE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0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19456"/>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 of presenter</a:t>
            </a:r>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Picture Placeholder 10"/>
          <p:cNvSpPr>
            <a:spLocks noGrp="1"/>
          </p:cNvSpPr>
          <p:nvPr>
            <p:ph type="pic" sz="quarter" idx="10" hasCustomPrompt="1"/>
          </p:nvPr>
        </p:nvSpPr>
        <p:spPr>
          <a:xfrm>
            <a:off x="21957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a:t>Logo of presenter</a:t>
            </a:r>
            <a:endParaRPr lang="en-GB"/>
          </a:p>
        </p:txBody>
      </p:sp>
      <p:sp>
        <p:nvSpPr>
          <p:cNvPr id="11" name="Rectangle 10"/>
          <p:cNvSpPr/>
          <p:nvPr userDrawn="1"/>
        </p:nvSpPr>
        <p:spPr>
          <a:xfrm>
            <a:off x="5724128" y="5589240"/>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9" name="Group 8"/>
          <p:cNvGrpSpPr/>
          <p:nvPr userDrawn="1"/>
        </p:nvGrpSpPr>
        <p:grpSpPr>
          <a:xfrm>
            <a:off x="5220072" y="5733256"/>
            <a:ext cx="3610183" cy="648072"/>
            <a:chOff x="18230283" y="40396912"/>
            <a:chExt cx="9924896" cy="1781641"/>
          </a:xfrm>
        </p:grpSpPr>
        <p:sp>
          <p:nvSpPr>
            <p:cNvPr id="10" name="Rectangle 9"/>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4171950" fontAlgn="base">
                <a:spcBef>
                  <a:spcPct val="0"/>
                </a:spcBef>
                <a:spcAft>
                  <a:spcPct val="0"/>
                </a:spcAft>
              </a:pPr>
              <a:endParaRPr lang="en-US" sz="8200">
                <a:solidFill>
                  <a:prstClr val="black"/>
                </a:solidFill>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7" name="Picture 6" descr="JET(3,78,16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733255"/>
            <a:ext cx="1656184" cy="656859"/>
          </a:xfrm>
          <a:prstGeom prst="rect">
            <a:avLst/>
          </a:prstGeom>
        </p:spPr>
      </p:pic>
    </p:spTree>
    <p:extLst>
      <p:ext uri="{BB962C8B-B14F-4D97-AF65-F5344CB8AC3E}">
        <p14:creationId xmlns:p14="http://schemas.microsoft.com/office/powerpoint/2010/main" val="137374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solidFill>
                  <a:prstClr val="black"/>
                </a:solidFill>
              </a:rPr>
              <a:t>J. Garcia | JPEC/ TFLs Report | 22/July/2020 | Page </a:t>
            </a:r>
            <a:fld id="{6A6D9FA1-99C7-4910-8E32-B85D378B0060}" type="slidenum">
              <a:rPr lang="en-GB" smtClean="0">
                <a:solidFill>
                  <a:prstClr val="black"/>
                </a:solidFill>
              </a:rPr>
              <a:pPr algn="r"/>
              <a:t>‹#›</a:t>
            </a:fld>
            <a:endParaRPr lang="en-GB" dirty="0">
              <a:solidFill>
                <a:prstClr val="black"/>
              </a:solidFill>
            </a:endParaRPr>
          </a:p>
        </p:txBody>
      </p:sp>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220092"/>
            <a:ext cx="458197" cy="465708"/>
          </a:xfrm>
          <a:prstGeom prst="rect">
            <a:avLst/>
          </a:prstGeom>
        </p:spPr>
      </p:pic>
      <p:sp>
        <p:nvSpPr>
          <p:cNvPr id="10" name="Title 1"/>
          <p:cNvSpPr>
            <a:spLocks noGrp="1"/>
          </p:cNvSpPr>
          <p:nvPr>
            <p:ph type="title" hasCustomPrompt="1"/>
          </p:nvPr>
        </p:nvSpPr>
        <p:spPr>
          <a:xfrm>
            <a:off x="457200" y="228600"/>
            <a:ext cx="7543800" cy="457200"/>
          </a:xfrm>
        </p:spPr>
        <p:txBody>
          <a:bodyPr>
            <a:noAutofit/>
          </a:bodyPr>
          <a:lstStyle>
            <a:lvl1pPr algn="l">
              <a:lnSpc>
                <a:spcPts val="3200"/>
              </a:lnSpc>
              <a:defRPr sz="3000">
                <a:latin typeface="Arial" panose="020B0604020202020204" pitchFamily="34" charset="0"/>
                <a:cs typeface="Arial" panose="020B0604020202020204" pitchFamily="34" charset="0"/>
              </a:defRPr>
            </a:lvl1pPr>
          </a:lstStyle>
          <a:p>
            <a:r>
              <a:rPr lang="en-US"/>
              <a:t>Click to edit Master title style</a:t>
            </a:r>
            <a:br>
              <a:rPr lang="en-US"/>
            </a:br>
            <a:r>
              <a:rPr lang="en-US"/>
              <a:t>Second line of title</a:t>
            </a:r>
            <a:endParaRPr lang="en-GB"/>
          </a:p>
        </p:txBody>
      </p:sp>
      <p:pic>
        <p:nvPicPr>
          <p:cNvPr id="11" name="Picture 10" descr="JET(3,78,16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210" y="6453336"/>
            <a:ext cx="748390" cy="296819"/>
          </a:xfrm>
          <a:prstGeom prst="rect">
            <a:avLst/>
          </a:prstGeom>
        </p:spPr>
      </p:pic>
    </p:spTree>
    <p:extLst>
      <p:ext uri="{BB962C8B-B14F-4D97-AF65-F5344CB8AC3E}">
        <p14:creationId xmlns:p14="http://schemas.microsoft.com/office/powerpoint/2010/main" val="124658697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52700" y="6210300"/>
            <a:ext cx="659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8"/>
          <p:cNvSpPr>
            <a:spLocks noGrp="1" noChangeArrowheads="1"/>
          </p:cNvSpPr>
          <p:nvPr>
            <p:ph type="body" idx="1"/>
          </p:nvPr>
        </p:nvSpPr>
        <p:spPr bwMode="auto">
          <a:xfrm>
            <a:off x="150813" y="1447800"/>
            <a:ext cx="88265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2"/>
            <a:endParaRPr lang="en-GB" altLang="en-US" dirty="0"/>
          </a:p>
          <a:p>
            <a:pPr lvl="3"/>
            <a:endParaRPr lang="en-GB" altLang="en-US" dirty="0"/>
          </a:p>
        </p:txBody>
      </p:sp>
      <p:sp>
        <p:nvSpPr>
          <p:cNvPr id="1029"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endParaRPr lang="en-GB" altLang="en-US" dirty="0"/>
          </a:p>
        </p:txBody>
      </p:sp>
    </p:spTree>
  </p:cSld>
  <p:clrMap bg1="lt1" tx1="dk1" bg2="lt2" tx2="dk2" accent1="accent1" accent2="accent2" accent3="accent3" accent4="accent4" accent5="accent5" accent6="accent6" hlink="hlink" folHlink="folHlink"/>
  <p:sldLayoutIdLst>
    <p:sldLayoutId id="2147484091" r:id="rId1"/>
    <p:sldLayoutId id="2147484086" r:id="rId2"/>
    <p:sldLayoutId id="2147484087" r:id="rId3"/>
    <p:sldLayoutId id="2147484088" r:id="rId4"/>
    <p:sldLayoutId id="2147484089" r:id="rId5"/>
    <p:sldLayoutId id="2147484090" r:id="rId6"/>
    <p:sldLayoutId id="2147484092" r:id="rId7"/>
  </p:sldLayoutIdLst>
  <p:txStyles>
    <p:titleStyle>
      <a:lvl1pPr algn="l" rtl="0" eaLnBrk="1" fontAlgn="base" hangingPunct="1">
        <a:spcBef>
          <a:spcPct val="0"/>
        </a:spcBef>
        <a:spcAft>
          <a:spcPct val="0"/>
        </a:spcAft>
        <a:defRPr kumimoji="1" sz="3600" b="1">
          <a:solidFill>
            <a:schemeClr val="bg2"/>
          </a:solidFill>
          <a:latin typeface="Calibri" pitchFamily="34" charset="0"/>
          <a:ea typeface="+mj-ea"/>
          <a:cs typeface="+mj-cs"/>
        </a:defRPr>
      </a:lvl1pPr>
      <a:lvl2pPr algn="l" rtl="0" eaLnBrk="1" fontAlgn="base" hangingPunct="1">
        <a:spcBef>
          <a:spcPct val="0"/>
        </a:spcBef>
        <a:spcAft>
          <a:spcPct val="0"/>
        </a:spcAft>
        <a:defRPr kumimoji="1" sz="3600" b="1">
          <a:solidFill>
            <a:schemeClr val="bg2"/>
          </a:solidFill>
          <a:latin typeface="Calibri" charset="0"/>
        </a:defRPr>
      </a:lvl2pPr>
      <a:lvl3pPr algn="l" rtl="0" eaLnBrk="1" fontAlgn="base" hangingPunct="1">
        <a:spcBef>
          <a:spcPct val="0"/>
        </a:spcBef>
        <a:spcAft>
          <a:spcPct val="0"/>
        </a:spcAft>
        <a:defRPr kumimoji="1" sz="3600" b="1">
          <a:solidFill>
            <a:schemeClr val="bg2"/>
          </a:solidFill>
          <a:latin typeface="Calibri" charset="0"/>
        </a:defRPr>
      </a:lvl3pPr>
      <a:lvl4pPr algn="l" rtl="0" eaLnBrk="1" fontAlgn="base" hangingPunct="1">
        <a:spcBef>
          <a:spcPct val="0"/>
        </a:spcBef>
        <a:spcAft>
          <a:spcPct val="0"/>
        </a:spcAft>
        <a:defRPr kumimoji="1" sz="3600" b="1">
          <a:solidFill>
            <a:schemeClr val="bg2"/>
          </a:solidFill>
          <a:latin typeface="Calibri" charset="0"/>
        </a:defRPr>
      </a:lvl4pPr>
      <a:lvl5pPr algn="l" rtl="0" eaLnBrk="1" fontAlgn="base" hangingPunct="1">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solidFill>
                  <a:prstClr val="black">
                    <a:tint val="75000"/>
                  </a:prstClr>
                </a:solidFill>
              </a:rPr>
              <a:pPr/>
              <a:t>17/02/2022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802009"/>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891495"/>
            <a:ext cx="8811514" cy="5966505"/>
          </a:xfrm>
        </p:spPr>
        <p:txBody>
          <a:bodyPr/>
          <a:lstStyle/>
          <a:p>
            <a:pPr marL="0" indent="0" eaLnBrk="0" hangingPunct="0">
              <a:buNone/>
            </a:pPr>
            <a:endParaRPr lang="en-GB" sz="2000" dirty="0"/>
          </a:p>
          <a:p>
            <a:pPr eaLnBrk="0" hangingPunct="0"/>
            <a:r>
              <a:rPr lang="en-GB" sz="2000" dirty="0"/>
              <a:t>Comparison of the pedestal stability on AUG, JET, and TCV has shown consistent dependence of the density pedestal scale length on the separatrix density, that the pedestal width is wider than the EPED1 model assumption and that the pedestal width correlates with the divertor neutral pressure. </a:t>
            </a:r>
          </a:p>
          <a:p>
            <a:pPr marL="0" indent="0" eaLnBrk="0" hangingPunct="0">
              <a:buNone/>
            </a:pPr>
            <a:endParaRPr lang="en-GB" sz="800" dirty="0"/>
          </a:p>
          <a:p>
            <a:pPr eaLnBrk="0" hangingPunct="0"/>
            <a:r>
              <a:rPr lang="en-GB" sz="2000" dirty="0"/>
              <a:t>Detachment control schemes were implemented in AUG, JET, and TCV showing the impact of divertor closure on detachment and neutral pressure.</a:t>
            </a:r>
          </a:p>
          <a:p>
            <a:pPr marL="0" indent="0" eaLnBrk="0" hangingPunct="0">
              <a:buNone/>
            </a:pPr>
            <a:endParaRPr lang="en-GB" sz="800" dirty="0"/>
          </a:p>
          <a:p>
            <a:pPr eaLnBrk="0" hangingPunct="0"/>
            <a:r>
              <a:rPr lang="en-GB" sz="2000" dirty="0"/>
              <a:t>A common framework for thermal event detection was developed for WEST, W7-X and ITER with the development of a common machine learning framework for real-time thermal event detection at WEST and W7-X, real-time heat load estimation with Neural Networks and reflection modelling for metallic and non-metallic walls.</a:t>
            </a:r>
          </a:p>
          <a:p>
            <a:pPr marL="0" indent="0" eaLnBrk="0" hangingPunct="0">
              <a:buNone/>
            </a:pPr>
            <a:endParaRPr lang="en-GB" sz="800" dirty="0"/>
          </a:p>
          <a:p>
            <a:pPr eaLnBrk="0" hangingPunct="0"/>
            <a:r>
              <a:rPr lang="en-GB" sz="2000" dirty="0"/>
              <a:t>Experiments in DIII-D showed that Helium seeding and n=3 magnetic resonant perturbation fields reduce the L to H power threshold by 30% in hydrogen plasmas with an ITER similar shape. </a:t>
            </a:r>
          </a:p>
          <a:p>
            <a:pPr eaLnBrk="0" hangingPunct="0"/>
            <a:endParaRPr lang="en-GB" sz="2000" dirty="0"/>
          </a:p>
        </p:txBody>
      </p:sp>
      <p:sp>
        <p:nvSpPr>
          <p:cNvPr id="4" name="Title 3">
            <a:extLst>
              <a:ext uri="{FF2B5EF4-FFF2-40B4-BE49-F238E27FC236}">
                <a16:creationId xmlns:a16="http://schemas.microsoft.com/office/drawing/2014/main" id="{F8F7B05E-494E-4C4C-93D9-ED67BCDDD001}"/>
              </a:ext>
            </a:extLst>
          </p:cNvPr>
          <p:cNvSpPr>
            <a:spLocks noGrp="1"/>
          </p:cNvSpPr>
          <p:nvPr>
            <p:ph type="title"/>
          </p:nvPr>
        </p:nvSpPr>
        <p:spPr>
          <a:xfrm>
            <a:off x="158750" y="325438"/>
            <a:ext cx="7792554" cy="609600"/>
          </a:xfrm>
        </p:spPr>
        <p:txBody>
          <a:bodyPr/>
          <a:lstStyle/>
          <a:p>
            <a:r>
              <a:rPr lang="en-US" dirty="0"/>
              <a:t>CTP-TCP - Joint Experiments Highlights</a:t>
            </a:r>
          </a:p>
        </p:txBody>
      </p:sp>
    </p:spTree>
    <p:extLst>
      <p:ext uri="{BB962C8B-B14F-4D97-AF65-F5344CB8AC3E}">
        <p14:creationId xmlns:p14="http://schemas.microsoft.com/office/powerpoint/2010/main" val="294272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935038"/>
            <a:ext cx="8811514" cy="5966505"/>
          </a:xfrm>
        </p:spPr>
        <p:txBody>
          <a:bodyPr/>
          <a:lstStyle/>
          <a:p>
            <a:pPr eaLnBrk="0" hangingPunct="0"/>
            <a:endParaRPr lang="en-GB" sz="1600" dirty="0"/>
          </a:p>
          <a:p>
            <a:pPr eaLnBrk="0" hangingPunct="0"/>
            <a:r>
              <a:rPr lang="en-GB" sz="2000" dirty="0"/>
              <a:t>The extension of the EAST steady-state Operational regime towards the China Fusion Engineering Test Reactor (CFETR) with relevant performance with enhanced capabilities was achieved with high density, dominant electron heating, zero torque small Edge Localised Modes (ELMs) with Improved confinement.</a:t>
            </a:r>
          </a:p>
          <a:p>
            <a:pPr marL="0" indent="0" eaLnBrk="0" hangingPunct="0">
              <a:buNone/>
            </a:pPr>
            <a:endParaRPr lang="en-GB" sz="2000" dirty="0"/>
          </a:p>
          <a:p>
            <a:pPr eaLnBrk="0" hangingPunct="0"/>
            <a:r>
              <a:rPr lang="en-GB" sz="2000" dirty="0"/>
              <a:t>Development of the high performance long-pulse discharges in KSTAR included high performance with low </a:t>
            </a:r>
            <a:r>
              <a:rPr lang="en-GB" sz="2000" dirty="0" err="1"/>
              <a:t>q</a:t>
            </a:r>
            <a:r>
              <a:rPr lang="en-GB" sz="2000" baseline="-25000" dirty="0" err="1"/>
              <a:t>min</a:t>
            </a:r>
            <a:r>
              <a:rPr lang="en-GB" sz="2000" dirty="0"/>
              <a:t> discharges with Ohmic or Electron Cyclotron pre-heating frontend, efficient central Electron Cyclotron on-axis Current Drive, good confinement (both thermal and beam) and no sign of performance degradation for long pulses of 9 s.  The longest pulse length of 91.6 s in KSTAR was achieved with 90 s in H-mode. </a:t>
            </a:r>
          </a:p>
          <a:p>
            <a:pPr eaLnBrk="0" hangingPunct="0"/>
            <a:endParaRPr lang="en-GB" sz="2000" dirty="0"/>
          </a:p>
          <a:p>
            <a:pPr eaLnBrk="0" hangingPunct="0"/>
            <a:r>
              <a:rPr lang="en-GB" sz="2000" dirty="0"/>
              <a:t>Operation in the MAST Upgrade Tokamak with the Super X divertor has shown a 10 times reduction in the divertor peak heat flux and a 2 times reduction in the upstream density to detach outer divertors when compared with conventional divertors. </a:t>
            </a:r>
          </a:p>
        </p:txBody>
      </p:sp>
      <p:sp>
        <p:nvSpPr>
          <p:cNvPr id="4" name="Title 3">
            <a:extLst>
              <a:ext uri="{FF2B5EF4-FFF2-40B4-BE49-F238E27FC236}">
                <a16:creationId xmlns:a16="http://schemas.microsoft.com/office/drawing/2014/main" id="{F8F7B05E-494E-4C4C-93D9-ED67BCDDD001}"/>
              </a:ext>
            </a:extLst>
          </p:cNvPr>
          <p:cNvSpPr>
            <a:spLocks noGrp="1"/>
          </p:cNvSpPr>
          <p:nvPr>
            <p:ph type="title"/>
          </p:nvPr>
        </p:nvSpPr>
        <p:spPr>
          <a:xfrm>
            <a:off x="158750" y="325438"/>
            <a:ext cx="8203372" cy="609600"/>
          </a:xfrm>
        </p:spPr>
        <p:txBody>
          <a:bodyPr/>
          <a:lstStyle/>
          <a:p>
            <a:r>
              <a:rPr lang="en-US" dirty="0"/>
              <a:t>CTP-TCP - Tokamak Highlights</a:t>
            </a:r>
          </a:p>
        </p:txBody>
      </p:sp>
    </p:spTree>
    <p:extLst>
      <p:ext uri="{BB962C8B-B14F-4D97-AF65-F5344CB8AC3E}">
        <p14:creationId xmlns:p14="http://schemas.microsoft.com/office/powerpoint/2010/main" val="299907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32A9B-A641-480C-8351-C88B5CA350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6408" y="582192"/>
            <a:ext cx="4526289" cy="3497587"/>
          </a:xfrm>
          <a:prstGeom prst="rect">
            <a:avLst/>
          </a:prstGeom>
        </p:spPr>
      </p:pic>
      <p:sp>
        <p:nvSpPr>
          <p:cNvPr id="16" name="TextBox 15">
            <a:extLst>
              <a:ext uri="{FF2B5EF4-FFF2-40B4-BE49-F238E27FC236}">
                <a16:creationId xmlns:a16="http://schemas.microsoft.com/office/drawing/2014/main" id="{D4048392-8554-40AE-BA21-066EB45563A2}"/>
              </a:ext>
            </a:extLst>
          </p:cNvPr>
          <p:cNvSpPr txBox="1"/>
          <p:nvPr/>
        </p:nvSpPr>
        <p:spPr>
          <a:xfrm>
            <a:off x="3419872" y="878902"/>
            <a:ext cx="5730000" cy="609397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Sustained high performance D-T plasmas compatible with ITER-like wall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Fusion power consistent with predictions made pre-DTE2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Selected highlights (analysis on-going):</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GB"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L-H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reduced compared to D plasmas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Improved energy confinement</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Pedestal pressure depends on D-T mix</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ELMs at low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collisionality</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observations of </a:t>
            </a:r>
            <a:r>
              <a:rPr kumimoji="0" lang="en-GB" sz="2000" b="0" i="0" u="none" strike="noStrike" kern="1200" cap="none" spc="0" normalizeH="0" baseline="0" noProof="0" dirty="0">
                <a:ln>
                  <a:noFill/>
                </a:ln>
                <a:solidFill>
                  <a:prstClr val="black"/>
                </a:solidFill>
                <a:effectLst/>
                <a:uLnTx/>
                <a:uFillTx/>
                <a:latin typeface="Symbol" panose="05050102010706020507" pitchFamily="18" charset="2"/>
                <a:ea typeface="+mn-ea"/>
                <a:cs typeface="Arial" panose="020B0604020202020204" pitchFamily="34" charset="0"/>
              </a:rPr>
              <a:t>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losses and of </a:t>
            </a:r>
            <a:r>
              <a:rPr kumimoji="0" lang="en-GB" sz="2000" b="0" i="0" u="none" strike="noStrike" kern="1200" cap="none" spc="0" normalizeH="0" baseline="0" noProof="0" dirty="0">
                <a:ln>
                  <a:noFill/>
                </a:ln>
                <a:solidFill>
                  <a:prstClr val="black"/>
                </a:solidFill>
                <a:effectLst/>
                <a:uLnTx/>
                <a:uFillTx/>
                <a:latin typeface="Symbol" panose="05050102010706020507" pitchFamily="18" charset="2"/>
                <a:ea typeface="+mn-ea"/>
                <a:cs typeface="Arial" panose="020B0604020202020204" pitchFamily="34" charset="0"/>
              </a:rPr>
              <a:t>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-driven instabilities  </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ITER relevant D-T ICRF schemes: 3He minority heating &amp; 3-ion D-</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9</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Seeded plasmas with ITER relevant configuration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unique set of data for validation of models and codes, in support of future fusion devices</a:t>
            </a:r>
          </a:p>
        </p:txBody>
      </p:sp>
      <p:sp>
        <p:nvSpPr>
          <p:cNvPr id="12" name="TextBox 11">
            <a:extLst>
              <a:ext uri="{FF2B5EF4-FFF2-40B4-BE49-F238E27FC236}">
                <a16:creationId xmlns:a16="http://schemas.microsoft.com/office/drawing/2014/main" id="{3F8E9B1B-4D66-F344-8BD4-04868835EA3A}"/>
              </a:ext>
            </a:extLst>
          </p:cNvPr>
          <p:cNvSpPr txBox="1"/>
          <p:nvPr/>
        </p:nvSpPr>
        <p:spPr>
          <a:xfrm>
            <a:off x="111409" y="70740"/>
            <a:ext cx="84969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JET DTE2: Record fusion energy &amp; unique physics results</a:t>
            </a:r>
          </a:p>
        </p:txBody>
      </p:sp>
      <p:pic>
        <p:nvPicPr>
          <p:cNvPr id="2" name="Picture 1">
            <a:extLst>
              <a:ext uri="{FF2B5EF4-FFF2-40B4-BE49-F238E27FC236}">
                <a16:creationId xmlns:a16="http://schemas.microsoft.com/office/drawing/2014/main" id="{5CC7CB8D-4FFF-4736-8787-1969792E39FD}"/>
              </a:ext>
            </a:extLst>
          </p:cNvPr>
          <p:cNvPicPr>
            <a:picLocks noChangeAspect="1"/>
          </p:cNvPicPr>
          <p:nvPr/>
        </p:nvPicPr>
        <p:blipFill>
          <a:blip r:embed="rId4"/>
          <a:stretch>
            <a:fillRect/>
          </a:stretch>
        </p:blipFill>
        <p:spPr>
          <a:xfrm>
            <a:off x="605422" y="3794836"/>
            <a:ext cx="2719357" cy="2766300"/>
          </a:xfrm>
          <a:prstGeom prst="rect">
            <a:avLst/>
          </a:prstGeom>
        </p:spPr>
      </p:pic>
    </p:spTree>
    <p:extLst>
      <p:ext uri="{BB962C8B-B14F-4D97-AF65-F5344CB8AC3E}">
        <p14:creationId xmlns:p14="http://schemas.microsoft.com/office/powerpoint/2010/main" val="528979781"/>
      </p:ext>
    </p:extLst>
  </p:cSld>
  <p:clrMapOvr>
    <a:masterClrMapping/>
  </p:clrMapOvr>
</p:sld>
</file>

<file path=ppt/theme/theme1.xml><?xml version="1.0" encoding="utf-8"?>
<a:theme xmlns:a="http://schemas.openxmlformats.org/drawingml/2006/main" name="TCP_2016_for_CERT_WP_TCPs">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TCP_2016_for_CERT_WP_TCPs</Template>
  <TotalTime>12477</TotalTime>
  <Words>424</Words>
  <Application>Microsoft Macintosh PowerPoint</Application>
  <PresentationFormat>On-screen Show (4:3)</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Arial Black</vt:lpstr>
      <vt:lpstr>Calibri</vt:lpstr>
      <vt:lpstr>Symbol</vt:lpstr>
      <vt:lpstr>Times New Roman</vt:lpstr>
      <vt:lpstr>Wingdings</vt:lpstr>
      <vt:lpstr>TCP_2016_for_CERT_WP_TCPs</vt:lpstr>
      <vt:lpstr>7_Office Theme</vt:lpstr>
      <vt:lpstr>CTP-TCP - Joint Experiments Highlights</vt:lpstr>
      <vt:lpstr>CTP-TCP - Tokamak Highlights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POTTINGER Carrie, IEA/EXD/GEP/IPI</dc:creator>
  <cp:lastModifiedBy>Duarte.Borba</cp:lastModifiedBy>
  <cp:revision>193</cp:revision>
  <dcterms:created xsi:type="dcterms:W3CDTF">2016-12-09T13:28:53Z</dcterms:created>
  <dcterms:modified xsi:type="dcterms:W3CDTF">2022-02-17T12:58:36Z</dcterms:modified>
</cp:coreProperties>
</file>